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6" r:id="rId8"/>
    <p:sldId id="277" r:id="rId9"/>
    <p:sldId id="278" r:id="rId10"/>
    <p:sldId id="279" r:id="rId11"/>
    <p:sldId id="283" r:id="rId12"/>
    <p:sldId id="280" r:id="rId13"/>
    <p:sldId id="281" r:id="rId14"/>
    <p:sldId id="282" r:id="rId15"/>
    <p:sldId id="263" r:id="rId16"/>
    <p:sldId id="266" r:id="rId17"/>
    <p:sldId id="293" r:id="rId18"/>
    <p:sldId id="267" r:id="rId19"/>
    <p:sldId id="268" r:id="rId20"/>
    <p:sldId id="290" r:id="rId21"/>
    <p:sldId id="287" r:id="rId22"/>
    <p:sldId id="265" r:id="rId23"/>
    <p:sldId id="292" r:id="rId24"/>
    <p:sldId id="269" r:id="rId25"/>
    <p:sldId id="270" r:id="rId26"/>
    <p:sldId id="291" r:id="rId27"/>
    <p:sldId id="272" r:id="rId28"/>
    <p:sldId id="275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EA808"/>
    <a:srgbClr val="E5E5C5"/>
    <a:srgbClr val="DBDAAE"/>
    <a:srgbClr val="CCFFCC"/>
    <a:srgbClr val="DDDDDD"/>
    <a:srgbClr val="969696"/>
    <a:srgbClr val="FFFF99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ei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02136AF-7D45-4FBA-A0DA-58AA01EBDA27}" type="datetimeFigureOut">
              <a:rPr lang="de-DE" smtClean="0"/>
              <a:pPr/>
              <a:t>15.08.2025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529EB7-B488-4425-B5FA-AC66493A18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geld-euro-gewinn-w%C3%A4hrung-1015277/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3608" y="188641"/>
            <a:ext cx="7704856" cy="1152128"/>
          </a:xfrm>
        </p:spPr>
        <p:txBody>
          <a:bodyPr>
            <a:noAutofit/>
          </a:bodyPr>
          <a:lstStyle/>
          <a:p>
            <a:r>
              <a:rPr lang="de-DE" sz="3800"/>
              <a:t>Berufsorientierung an der </a:t>
            </a:r>
            <a:br>
              <a:rPr lang="de-DE" sz="3800"/>
            </a:br>
            <a:r>
              <a:rPr lang="de-DE" sz="3800"/>
              <a:t>Liudger-Realschule Emsbüren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848872" cy="4032448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de-DE" sz="2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 Ziel:</a:t>
            </a:r>
            <a:r>
              <a:rPr lang="de-DE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 erfolgreichen und nahtlosen Übergang in die Berufswelt schaffen</a:t>
            </a:r>
          </a:p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de-DE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Praxistage an mindestens </a:t>
            </a:r>
            <a:r>
              <a:rPr lang="de-DE" sz="2200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Schultagen</a:t>
            </a:r>
            <a:r>
              <a:rPr lang="de-DE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vorrangig in den Jg. 8-10</a:t>
            </a:r>
          </a:p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de-DE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berufsorientierende Maßnahmen werden regelmäßig aktualisiert und weiterentwickelt</a:t>
            </a:r>
          </a:p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de-DE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 sammeln Unterlagen und Bescheinigungen im Berufswahlordner</a:t>
            </a:r>
          </a:p>
        </p:txBody>
      </p:sp>
      <p:pic>
        <p:nvPicPr>
          <p:cNvPr id="1027" name="Picture 3" descr="C:\Users\Ulli\AppData\Local\Microsoft\Windows\Temporary Internet Files\Content.IE5\P8BDF2MS\folder-9451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89240"/>
            <a:ext cx="866230" cy="108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7621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0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Werken-1024x8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96800" y="980728"/>
            <a:ext cx="1479656" cy="129614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54726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de-DE" sz="2800" u="sng" dirty="0">
                <a:latin typeface="Arial" pitchFamily="34" charset="0"/>
                <a:cs typeface="Arial" pitchFamily="34" charset="0"/>
              </a:rPr>
              <a:t>Profil Technik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leistet Beitrag zum Übergang in berufliche Bildungsgänge des gewerblich-technischen Bereichs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dient der beruflichen Orientierung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vier große Handlungsbereiche mit unterschiedlichen Themenfelder:</a:t>
            </a:r>
          </a:p>
          <a:p>
            <a:pPr marL="1117854" lvl="2" indent="-514350">
              <a:spcBef>
                <a:spcPts val="600"/>
              </a:spcBef>
              <a:buClrTx/>
              <a:buFont typeface="+mj-lt"/>
              <a:buAutoNum type="arabicPeriod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Arbeiten und Produzieren (Technik und technisches Handeln)</a:t>
            </a:r>
          </a:p>
          <a:p>
            <a:pPr marL="1328166" lvl="3" indent="-514350">
              <a:spcBef>
                <a:spcPts val="6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Planen, Konstruieren und Herstellen    </a:t>
            </a:r>
          </a:p>
          <a:p>
            <a:pPr marL="1328166" lvl="3" indent="-514350">
              <a:spcBef>
                <a:spcPts val="6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Technische Kommunikation                      </a:t>
            </a:r>
          </a:p>
          <a:p>
            <a:pPr marL="1117854" lvl="2" indent="-514350">
              <a:spcBef>
                <a:spcPts val="600"/>
              </a:spcBef>
              <a:buClrTx/>
              <a:buFont typeface="+mj-lt"/>
              <a:buAutoNum type="arabicPeriod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Energie und Technik </a:t>
            </a:r>
          </a:p>
          <a:p>
            <a:pPr marL="1328166" lvl="3" indent="-514350">
              <a:spcBef>
                <a:spcPts val="6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Antriebstechnik</a:t>
            </a:r>
          </a:p>
          <a:p>
            <a:pPr marL="1328166" lvl="3" indent="-514350">
              <a:spcBef>
                <a:spcPts val="6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Bauen und Wohnen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Werken-1024x8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692696"/>
            <a:ext cx="1538224" cy="13474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>
            <a:normAutofit fontScale="55000" lnSpcReduction="20000"/>
          </a:bodyPr>
          <a:lstStyle/>
          <a:p>
            <a:pPr marL="870966" lvl="1" indent="-514350">
              <a:spcBef>
                <a:spcPts val="1200"/>
              </a:spcBef>
              <a:buClrTx/>
              <a:buNone/>
            </a:pPr>
            <a:r>
              <a:rPr lang="de-DE" sz="5100" u="sng" dirty="0">
                <a:latin typeface="Arial" pitchFamily="34" charset="0"/>
                <a:cs typeface="Arial" pitchFamily="34" charset="0"/>
              </a:rPr>
              <a:t>Profil Technik</a:t>
            </a:r>
          </a:p>
          <a:p>
            <a:pPr marL="870966" lvl="1" indent="-514350">
              <a:spcBef>
                <a:spcPts val="1200"/>
              </a:spcBef>
              <a:buClrTx/>
              <a:buNone/>
            </a:pPr>
            <a:endParaRPr lang="de-DE" sz="1500" u="sng" dirty="0">
              <a:latin typeface="Arial" pitchFamily="34" charset="0"/>
              <a:cs typeface="Arial" pitchFamily="34" charset="0"/>
            </a:endParaRPr>
          </a:p>
          <a:p>
            <a:pPr marL="1346454" lvl="2" indent="-742950">
              <a:spcBef>
                <a:spcPts val="1200"/>
              </a:spcBef>
              <a:buClrTx/>
              <a:buFont typeface="+mj-lt"/>
              <a:buAutoNum type="arabicPeriod" startAt="3"/>
            </a:pPr>
            <a:r>
              <a:rPr lang="de-DE" sz="3600" b="1" dirty="0">
                <a:latin typeface="Arial" pitchFamily="34" charset="0"/>
                <a:cs typeface="Arial" pitchFamily="34" charset="0"/>
              </a:rPr>
              <a:t>Information und Kommunikation (technische Systeme des Informationsumsatzes)</a:t>
            </a:r>
          </a:p>
          <a:p>
            <a:pPr marL="1328166" lvl="3" indent="-514350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4000" dirty="0">
                <a:latin typeface="Arial" pitchFamily="34" charset="0"/>
                <a:cs typeface="Arial" pitchFamily="34" charset="0"/>
              </a:rPr>
              <a:t>Elektronik: Steuern und Regeln</a:t>
            </a:r>
          </a:p>
          <a:p>
            <a:pPr marL="1346454" lvl="2" indent="-742950">
              <a:spcBef>
                <a:spcPts val="1200"/>
              </a:spcBef>
              <a:buClrTx/>
              <a:buFont typeface="+mj-lt"/>
              <a:buAutoNum type="arabicPeriod" startAt="3"/>
            </a:pPr>
            <a:r>
              <a:rPr lang="de-DE" sz="3600" b="1" dirty="0">
                <a:latin typeface="Arial" pitchFamily="34" charset="0"/>
                <a:cs typeface="Arial" pitchFamily="34" charset="0"/>
              </a:rPr>
              <a:t>Natur und Technik </a:t>
            </a:r>
          </a:p>
          <a:p>
            <a:pPr marL="1328166" lvl="3" indent="-514350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4000" dirty="0">
                <a:latin typeface="Arial" pitchFamily="34" charset="0"/>
                <a:cs typeface="Arial" pitchFamily="34" charset="0"/>
              </a:rPr>
              <a:t>Regenerative Energien</a:t>
            </a:r>
          </a:p>
          <a:p>
            <a:pPr marL="596646" indent="-514350">
              <a:spcBef>
                <a:spcPts val="1200"/>
              </a:spcBef>
              <a:buClrTx/>
              <a:buNone/>
            </a:pPr>
            <a:endParaRPr lang="de-DE" sz="4000" dirty="0">
              <a:latin typeface="Arial" pitchFamily="34" charset="0"/>
              <a:cs typeface="Arial" pitchFamily="34" charset="0"/>
            </a:endParaRPr>
          </a:p>
          <a:p>
            <a:pPr marL="596646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4000" dirty="0">
                <a:latin typeface="Arial" pitchFamily="34" charset="0"/>
                <a:cs typeface="Arial" pitchFamily="34" charset="0"/>
              </a:rPr>
              <a:t>Handlungsbereich 1 ist grundsätzlich verpflichtend in jeder Jahrgangsstufe</a:t>
            </a:r>
          </a:p>
          <a:p>
            <a:pPr marL="596646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4000">
                <a:latin typeface="Arial" pitchFamily="34" charset="0"/>
                <a:cs typeface="Arial" pitchFamily="34" charset="0"/>
              </a:rPr>
              <a:t>die anderen 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Handlungsbereiche sind auf die Jahrgangsstufen 9 und 10 aufgeteilt</a:t>
            </a:r>
          </a:p>
          <a:p>
            <a:endParaRPr lang="de-DE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soziales_gesundhe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2996952"/>
            <a:ext cx="1944216" cy="14306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268760"/>
            <a:ext cx="7498080" cy="48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3000" u="sng" dirty="0">
                <a:latin typeface="Arial" pitchFamily="34" charset="0"/>
                <a:cs typeface="Arial" pitchFamily="34" charset="0"/>
              </a:rPr>
              <a:t>Profil Gesundheit und Soziales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aufzeigen von persönlichen und beruflichen Perspektiven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Erwerb von Kompetenzen in Berufsbereichen der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Sozialpädagogik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Gesundheit und Pflege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Ernährung und Hauswirtschaft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Kooperation mit sozialen Einrichtungen, berufsbildenden Schulen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b="1" u="sng" dirty="0">
                <a:latin typeface="Arial" pitchFamily="34" charset="0"/>
                <a:cs typeface="Arial" pitchFamily="34" charset="0"/>
              </a:rPr>
              <a:t>Ziel: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Einblicke in die Anforderungen und Haltungen, die im Berufsleben dauerhaft gefordert werden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modu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3501008"/>
            <a:ext cx="1284734" cy="13703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3000" dirty="0">
                <a:latin typeface="Arial" pitchFamily="34" charset="0"/>
                <a:cs typeface="Arial" pitchFamily="34" charset="0"/>
              </a:rPr>
              <a:t>Profil Gesundheit und Soziales - Inhalte</a:t>
            </a:r>
          </a:p>
          <a:p>
            <a:pPr>
              <a:spcBef>
                <a:spcPts val="1200"/>
              </a:spcBef>
              <a:buNone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Gliederung in 4 Module (je ein Halbjahr)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Modul 1: Persönliche und berufliche Perspektiven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Verschiedene Berufsfelder im Bereich Gesundheit und Soziales kennen lernen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Informationen über Anforderungsprofile, Zukunftschancen, Ausbildungs- und Weiterbildungsmöglichkeiten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Vielfältigkeit von Lebensmodellen und Unterstützung bei Entscheidungsprozessen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Modul 2: Sozialpädagogik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Bedeutung und Notwendigkeit von Erziehung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Chancen und Herausforderungen familiärer Lebensformen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Funktion und Aufgaben von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Kindertageseinrichtigungen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3000" dirty="0">
                <a:latin typeface="Arial" pitchFamily="34" charset="0"/>
                <a:cs typeface="Arial" pitchFamily="34" charset="0"/>
              </a:rPr>
              <a:t>Profil Gesundheit und Soziales – Inhalte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Modul 3: Gesundheit und Pflege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Zusammenhänge zwischen Lebensführung und gesundheitlichen Konsequenzen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Handlungsmöglichkeiten </a:t>
            </a:r>
            <a:r>
              <a:rPr lang="de-DE" sz="1800">
                <a:latin typeface="Arial" pitchFamily="34" charset="0"/>
                <a:cs typeface="Arial" pitchFamily="34" charset="0"/>
              </a:rPr>
              <a:t>für vorbeugende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Maßnahmen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Beeinträchtigungen und Pflegesituationen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Akutpflege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Modul 4: Ernährung und Hauswirtschaft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Bedeutung von Ernährung und Hauswirtschaft für Gesundheit und Lebensqualität</a:t>
            </a:r>
          </a:p>
          <a:p>
            <a:pPr lvl="1">
              <a:spcBef>
                <a:spcPts val="1200"/>
              </a:spcBef>
              <a:buClrTx/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Erkenntnis, dass die Bedürfnisse der gegenwärtigen Generation befriedigt werden müssen, ohne zukünftige Generationen zu gefährden</a:t>
            </a:r>
          </a:p>
        </p:txBody>
      </p:sp>
      <p:pic>
        <p:nvPicPr>
          <p:cNvPr id="4" name="Grafik 3" descr="modu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1434" y="3140968"/>
            <a:ext cx="1147628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den Klassen 8, 9 und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3000" u="sng" dirty="0">
                <a:latin typeface="Arial" panose="020B0604020202020204" pitchFamily="34" charset="0"/>
                <a:cs typeface="Arial" panose="020B0604020202020204" pitchFamily="34" charset="0"/>
              </a:rPr>
              <a:t>Ausbildungsplatzbörse in </a:t>
            </a:r>
            <a:r>
              <a:rPr lang="de-DE" sz="3000" u="sng" dirty="0" err="1">
                <a:latin typeface="Arial" panose="020B0604020202020204" pitchFamily="34" charset="0"/>
                <a:cs typeface="Arial" panose="020B0604020202020204" pitchFamily="34" charset="0"/>
              </a:rPr>
              <a:t>Emsbüren</a:t>
            </a:r>
            <a:endParaRPr lang="de-DE"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findet in diesem Jahr am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04.09.2025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ist für alle Schüler der Klassen 9 und 10 </a:t>
            </a:r>
            <a:r>
              <a:rPr lang="de-DE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verpflichtend, die Klassen 8 sind herzlich eingeladen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Uhrzeit 16 – 18 Uhr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optimal, wenn Schüler von Erziehungsberechtigten begleitet werden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gute Gelegenheit, sich in Ruhe zu informieren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weiterführende Schulen und Firmen sind vor Ort</a:t>
            </a:r>
          </a:p>
        </p:txBody>
      </p:sp>
    </p:spTree>
    <p:extLst>
      <p:ext uri="{BB962C8B-B14F-4D97-AF65-F5344CB8AC3E}">
        <p14:creationId xmlns:p14="http://schemas.microsoft.com/office/powerpoint/2010/main" val="2144750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84482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4000" u="sng" dirty="0">
                <a:latin typeface="Arial" panose="020B0604020202020204" pitchFamily="34" charset="0"/>
                <a:cs typeface="Arial" panose="020B0604020202020204" pitchFamily="34" charset="0"/>
              </a:rPr>
              <a:t>Praktische Berufsweltorientierung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Für die 8. Klassen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Für SchülerInnen am Anfang der Berufsorientierung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Berufsstationen: Schüler durchlaufen alle Stationen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Firmen stellen in der Mensa verschiedene Berufe vor, Schüler üben praktische Tätigkeiten aus.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8 bis 10 Berufsfelder werden vorgestellt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Erste praktische Erfahrungen für die 8. Klässler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Findet im 2. Halbjahr statt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Durchführung: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BNW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Finanzierung: Arbeitsagentur/Land Niedersachsen</a:t>
            </a:r>
          </a:p>
          <a:p>
            <a:pPr marL="82296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24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84482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4000" u="sng" dirty="0">
                <a:latin typeface="Arial" panose="020B0604020202020204" pitchFamily="34" charset="0"/>
                <a:cs typeface="Arial" panose="020B0604020202020204" pitchFamily="34" charset="0"/>
              </a:rPr>
              <a:t>Betriebspraktikum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Termin: 09.-20. Februar 2026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Suche eines geeigneten Betriebes in Eigenregie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Emsbüren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und Umgebung (Umkreis von ca. 25 km)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möglichst nicht im Betrieb der Eltern (neue Erfahrungen sammeln)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intensive Vor- und Nachbereitung im                  Wirtschaftsunterricht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Schüler fertigen Praktikumsmappe an                      (nach festgelegten Kriterien)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nach dem Praktikum: Anfertigen einer kurzen PowerPoint-Präsentation (Betrieb + Tätigkeiten)           → Vorstellen im Wirtschaftsunterricht</a:t>
            </a:r>
          </a:p>
          <a:p>
            <a:pPr marL="82296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67821"/>
            <a:ext cx="1848206" cy="138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87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43491" y="1722885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3000" u="sng" dirty="0">
                <a:latin typeface="Arial" panose="020B0604020202020204" pitchFamily="34" charset="0"/>
                <a:cs typeface="Arial" panose="020B0604020202020204" pitchFamily="34" charset="0"/>
              </a:rPr>
              <a:t>Praxistage an der BBS Lingen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zweitägig an den Berufsbildenden Schulen Lingen (jeweils Dienstag von 8 – 15.00 Uhr)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09.12. und 16.12.2025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Schüler entscheiden sich für angebotene Berufsfelder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erste Einblicke in Theorie- und Fachpraxisunterricht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Fachlehrer der BBS Lingen führen kleine Projekte durch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013176"/>
            <a:ext cx="2339751" cy="151030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084168" y="5352831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/>
              <a:t>Bild zeigt Schüler im Bereich Farb- und Raumgestaltung</a:t>
            </a:r>
          </a:p>
        </p:txBody>
      </p:sp>
    </p:spTree>
    <p:extLst>
      <p:ext uri="{BB962C8B-B14F-4D97-AF65-F5344CB8AC3E}">
        <p14:creationId xmlns:p14="http://schemas.microsoft.com/office/powerpoint/2010/main" val="118836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sz="4200" dirty="0"/>
              <a:t>Berufsorientierende Maßnahmen </a:t>
            </a:r>
            <a:br>
              <a:rPr lang="de-DE" sz="4200" dirty="0"/>
            </a:br>
            <a:r>
              <a:rPr lang="de-DE" sz="4200" dirty="0"/>
              <a:t>in der Klasse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Betriebsbesichtigung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findet in der Regel im 1. HJ statt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Geplanter Termin: 10.10.25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Ankopplung an den Wirtschaftsunterricht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Ziel: Kennen lernen von betrieblichen Grundfunktionen und Ausbildungsmöglichkeiten</a:t>
            </a:r>
          </a:p>
          <a:p>
            <a:pPr marL="82296" indent="0">
              <a:spcBef>
                <a:spcPts val="1200"/>
              </a:spcBef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4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4319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de-DE"/>
              <a:t>Berufsorientierende Maßnahmen in den Klassen 5-7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898016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Verpflichtende Teilnahme am </a:t>
            </a:r>
            <a:r>
              <a:rPr lang="de-DE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Zukunftstag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23.04.2026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Mädchen und Jungen lernen </a:t>
            </a:r>
            <a:r>
              <a:rPr lang="de-DE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geschlechteruntypische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Berufe kennen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Mädchen: Einblick in technische, naturwissenschaftliche oder handwerkliche Berufe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Jungen: Einblick in soziale, pädagogische oder pflegerische Berufe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nach Möglichkeit organisieren Schüler/Eltern einen geeigneten Platz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Schüler fertigen einen kurzen Bericht (eine DIN A4-Seite) an, Abgabe beim Klassenlehrer</a:t>
            </a:r>
          </a:p>
        </p:txBody>
      </p:sp>
      <p:sp>
        <p:nvSpPr>
          <p:cNvPr id="4" name="AutoShape 4" descr="Bildergebnis für zukunftstag niedersach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6" descr="Bildergebnis für zukunftstag niedersachs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911" y="6021287"/>
            <a:ext cx="1800199" cy="70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955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sz="4200" dirty="0"/>
              <a:t>Berufsorientierende Maßnahmen </a:t>
            </a:r>
            <a:br>
              <a:rPr lang="de-DE" sz="4200" dirty="0"/>
            </a:br>
            <a:r>
              <a:rPr lang="de-DE" sz="4200" dirty="0"/>
              <a:t>in der Klasse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Besuch der Messe „</a:t>
            </a:r>
            <a:r>
              <a:rPr lang="de-DE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Vocatium</a:t>
            </a: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Fachmesse für Ausbildung und Studium in Lingen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Schüler wählen im Vorfeld Berufe aus, die sie interessieren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Schüler führen auf der Messe terminierte Gespräche mit den Ausstellern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Zusätzlich interessante Vorträge auf der Messe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24. oder 25. Juni 2026</a:t>
            </a:r>
          </a:p>
          <a:p>
            <a:pPr marL="82296" indent="0">
              <a:spcBef>
                <a:spcPts val="1200"/>
              </a:spcBef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206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00808"/>
            <a:ext cx="6984776" cy="4800600"/>
          </a:xfrm>
        </p:spPr>
        <p:txBody>
          <a:bodyPr>
            <a:normAutofit/>
          </a:bodyPr>
          <a:lstStyle/>
          <a:p>
            <a:pPr marL="82296" indent="0" algn="ctr">
              <a:spcBef>
                <a:spcPts val="1200"/>
              </a:spcBef>
              <a:buNone/>
            </a:pPr>
            <a:r>
              <a:rPr lang="de-DE" sz="3000" u="sng" dirty="0">
                <a:latin typeface="Arial" panose="020B0604020202020204" pitchFamily="34" charset="0"/>
                <a:cs typeface="Arial" panose="020B0604020202020204" pitchFamily="34" charset="0"/>
              </a:rPr>
              <a:t>Informationsveranstaltungen für Eltern der Klassen 9+10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Termin	Vorstellung der Schulen Rheine im noch	Ganztagsbereich, Emsbüren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unklar	Berufsbildende Schulen, 				Kaufmännische Schule				Josef-Pieper-Schule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Vorstellung der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BBSen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Lingen im 			Ganztagsbereich der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LRE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/HS   			</a:t>
            </a:r>
          </a:p>
        </p:txBody>
      </p:sp>
    </p:spTree>
    <p:extLst>
      <p:ext uri="{BB962C8B-B14F-4D97-AF65-F5344CB8AC3E}">
        <p14:creationId xmlns:p14="http://schemas.microsoft.com/office/powerpoint/2010/main" val="2422865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3700"/>
              <a:t>Berufsorientierende Maßnahmen </a:t>
            </a:r>
            <a:br>
              <a:rPr lang="de-DE" sz="3700"/>
            </a:br>
            <a:r>
              <a:rPr lang="de-DE" sz="3700"/>
              <a:t>in den Klassen 9 und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>
            <a:noAutofit/>
          </a:bodyPr>
          <a:lstStyle/>
          <a:p>
            <a:pPr marL="82296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de-DE" sz="1800" b="1" u="sng" dirty="0"/>
              <a:t>Bewerbungstraining (der AOK) – Klasse 9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/>
              <a:t>externe Bewerbungstrainer kommen an die Schule (Partner: AOK Niedersachsen)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/>
              <a:t>praktische Hilfestellung zu den Themen Bewerbungsunterlagen, Vorstellungsgespräche und Einstellungstests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/>
              <a:t>in Anlehnung an den Deutsch- und  Wirtschaftsunterricht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/>
              <a:t>umfasst vier Unterrichtsstunden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/>
              <a:t>Termin:    18. März 2026 /je drei Stunden pro Klasse</a:t>
            </a:r>
            <a:br>
              <a:rPr lang="de-DE" sz="1800" dirty="0"/>
            </a:br>
            <a:r>
              <a:rPr lang="de-DE" sz="1800" dirty="0"/>
              <a:t>		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9B0FE5F-1821-BF85-2D4D-0FA5348B85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5356098" y="1524000"/>
            <a:ext cx="3497580" cy="4663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7319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3700"/>
              <a:t>Berufsorientierende Maßnahmen </a:t>
            </a:r>
            <a:br>
              <a:rPr lang="de-DE" sz="3700"/>
            </a:br>
            <a:r>
              <a:rPr lang="de-DE" sz="3700"/>
              <a:t>in den Klassen 9 und 10</a:t>
            </a:r>
          </a:p>
        </p:txBody>
      </p:sp>
      <p:pic>
        <p:nvPicPr>
          <p:cNvPr id="6" name="Grafik 5" descr="Ein Bild, das Spielzeug, Cartoon enthält.&#10;&#10;Automatisch generierte Beschreibung">
            <a:extLst>
              <a:ext uri="{FF2B5EF4-FFF2-40B4-BE49-F238E27FC236}">
                <a16:creationId xmlns:a16="http://schemas.microsoft.com/office/drawing/2014/main" id="{ADD9DF6F-BD3E-286A-4735-1361D1F98B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43608" y="2636912"/>
            <a:ext cx="2255520" cy="2255520"/>
          </a:xfrm>
          <a:prstGeom prst="rect">
            <a:avLst/>
          </a:prstGeom>
          <a:noFill/>
        </p:spPr>
      </p:pic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3299128" y="1524000"/>
            <a:ext cx="5634560" cy="4663440"/>
          </a:xfrm>
        </p:spPr>
        <p:txBody>
          <a:bodyPr>
            <a:normAutofit/>
          </a:bodyPr>
          <a:lstStyle/>
          <a:p>
            <a:pPr marL="82296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de-DE" sz="2600" u="sng" dirty="0"/>
              <a:t>Finanzielle Bildung – Angebot der </a:t>
            </a:r>
            <a:r>
              <a:rPr lang="de-DE" sz="2600" u="sng" dirty="0" err="1"/>
              <a:t>VoBa</a:t>
            </a:r>
            <a:endParaRPr lang="de-DE" sz="2600" u="sng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/>
              <a:t>Inhaltliche Themen wie Kostenfallen, Budgetplanung, Bezahlverfahren werden thematisiert.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/>
              <a:t>Themen werden im </a:t>
            </a:r>
            <a:br>
              <a:rPr lang="de-DE" sz="2600" dirty="0"/>
            </a:br>
            <a:r>
              <a:rPr lang="de-DE" sz="2600" dirty="0"/>
              <a:t>Wirtschaftsunterricht vertieft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 err="1"/>
              <a:t>umfasst</a:t>
            </a:r>
            <a:r>
              <a:rPr lang="de-DE" sz="2600" dirty="0"/>
              <a:t> drei Unterrichtsstunden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/>
              <a:t>Termin für die 9. Klassen:</a:t>
            </a:r>
          </a:p>
          <a:p>
            <a:pPr marL="82296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de-DE" sz="2600" dirty="0"/>
              <a:t>Januar 2026</a:t>
            </a:r>
            <a:br>
              <a:rPr lang="de-DE" sz="2600" dirty="0"/>
            </a:br>
            <a:r>
              <a:rPr lang="de-DE" sz="2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54803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63" y="6021288"/>
            <a:ext cx="2004392" cy="100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den Klassen 9 und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3000" u="sng">
                <a:latin typeface="Arial" panose="020B0604020202020204" pitchFamily="34" charset="0"/>
                <a:cs typeface="Arial" panose="020B0604020202020204" pitchFamily="34" charset="0"/>
              </a:rPr>
              <a:t>Berufsberatung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regelmäßige Anwesenheit des Berufsberaters der Bundesagentur für Arbeit: Herr Dietmar Aehlen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Bedarfsabfrage in der 9. Klasse (Ziele, Berufsrichtung, Noten in den einzelnen Fächern)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jeder Schüler führt ein Beratungsgespräch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Schüler erhalten Termin schriftlich (Privatadresse)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Eltern können am Gespräch gerne teilnehmen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/>
              <a:t>weitere Termine möglich</a:t>
            </a:r>
          </a:p>
        </p:txBody>
      </p:sp>
    </p:spTree>
    <p:extLst>
      <p:ext uri="{BB962C8B-B14F-4D97-AF65-F5344CB8AC3E}">
        <p14:creationId xmlns:p14="http://schemas.microsoft.com/office/powerpoint/2010/main" val="2938739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92" y="4803601"/>
            <a:ext cx="2286000" cy="20097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1988840"/>
            <a:ext cx="7498080" cy="4800600"/>
          </a:xfrm>
        </p:spPr>
        <p:txBody>
          <a:bodyPr/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Berufsinformationsbörse (BIB) in Lingen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Initiative des Landkreises Emsland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für alle Schüler der 10. Klasse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02.10.2025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Transfer vom Landkreis Emsland organisiert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viele Aussteller (Firmen und Schulen) an der BBS Lingen</a:t>
            </a:r>
          </a:p>
        </p:txBody>
      </p:sp>
    </p:spTree>
    <p:extLst>
      <p:ext uri="{BB962C8B-B14F-4D97-AF65-F5344CB8AC3E}">
        <p14:creationId xmlns:p14="http://schemas.microsoft.com/office/powerpoint/2010/main" val="3158426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92" y="4803601"/>
            <a:ext cx="2286000" cy="20097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1988840"/>
            <a:ext cx="7498080" cy="4800600"/>
          </a:xfrm>
        </p:spPr>
        <p:txBody>
          <a:bodyPr/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Bewerbungstraining mit der AOK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Schwerpunkt: Vorstellungsgespräche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19. und 20.11.2025, je drei Stunden pro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KIlasse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Für die Klassen 10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Jeweils drei Stunden</a:t>
            </a:r>
          </a:p>
        </p:txBody>
      </p:sp>
    </p:spTree>
    <p:extLst>
      <p:ext uri="{BB962C8B-B14F-4D97-AF65-F5344CB8AC3E}">
        <p14:creationId xmlns:p14="http://schemas.microsoft.com/office/powerpoint/2010/main" val="846523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2132856"/>
            <a:ext cx="7498080" cy="4800600"/>
          </a:xfrm>
        </p:spPr>
        <p:txBody>
          <a:bodyPr>
            <a:normAutofit lnSpcReduction="10000"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Bewerbungstraining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in Kooperation mit der Volksbank </a:t>
            </a:r>
          </a:p>
          <a:p>
            <a:pPr marL="82296" indent="0">
              <a:spcBef>
                <a:spcPts val="1200"/>
              </a:spcBef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   Emsland-Süd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Schwerpunkt: Bewerbungsverfahren aus </a:t>
            </a:r>
          </a:p>
          <a:p>
            <a:pPr marL="82296" indent="0">
              <a:spcBef>
                <a:spcPts val="1200"/>
              </a:spcBef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   Sicht eines Unternehmens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Termin: 04. November 2025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10a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3. und 4. Stunde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10b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5. und 6. Stunde</a:t>
            </a:r>
          </a:p>
          <a:p>
            <a:pPr>
              <a:spcBef>
                <a:spcPts val="1200"/>
              </a:spcBef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Ergänzung zum Bewerbungstraining in Klasse 9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930836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– Angebote im Ganztagsbereich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Schülergenossenschaft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Schülerfirma besteht seit einigen Jahren, seit knapp zwei Jahren eine Schülergenossenschaft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funktioniert wie richtige Firma (Einkauf, Kalkulation, Produktion, Vermarktung etc.)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Produkte werden hergestellt und angeboten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Abläufe eines Unternehmens kennen lernen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Ideen mit den Schülern entwickeln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immer donnerstags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Jahrgang 9-10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229200"/>
            <a:ext cx="2692663" cy="118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796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– Angebote im Ganztagsbereich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Logistik bei der Firma BvL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lernen abwechslungsreiche Aufgaben in der Logistik kennen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Findet bei der Firma BvL in </a:t>
            </a: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Emsbüren statt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immer mittwochs, alle zwei Wochen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Jahrgang 8 und 9</a:t>
            </a:r>
          </a:p>
        </p:txBody>
      </p:sp>
    </p:spTree>
    <p:extLst>
      <p:ext uri="{BB962C8B-B14F-4D97-AF65-F5344CB8AC3E}">
        <p14:creationId xmlns:p14="http://schemas.microsoft.com/office/powerpoint/2010/main" val="19706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43192" cy="1368152"/>
          </a:xfrm>
        </p:spPr>
        <p:txBody>
          <a:bodyPr>
            <a:normAutofit/>
          </a:bodyPr>
          <a:lstStyle/>
          <a:p>
            <a:pPr algn="ctr"/>
            <a:r>
              <a:rPr lang="de-DE" sz="3800"/>
              <a:t>Berufsorientierende Maßnahmen in den Klassen 5-8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de-DE" sz="2800" u="sng">
                <a:latin typeface="Arial" panose="020B0604020202020204" pitchFamily="34" charset="0"/>
                <a:cs typeface="Arial" panose="020B0604020202020204" pitchFamily="34" charset="0"/>
              </a:rPr>
              <a:t>Verpflichtende Teilnahme an EDV-Kursen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>
                <a:latin typeface="Arial" panose="020B0604020202020204" pitchFamily="34" charset="0"/>
                <a:cs typeface="Arial" panose="020B0604020202020204" pitchFamily="34" charset="0"/>
              </a:rPr>
              <a:t>grundlegendes Wissen im Bereich Informatik wird vermittelt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>
                <a:latin typeface="Arial" panose="020B0604020202020204" pitchFamily="34" charset="0"/>
                <a:cs typeface="Arial" panose="020B0604020202020204" pitchFamily="34" charset="0"/>
              </a:rPr>
              <a:t>Schüler nehmen verpflichtend an folgenden Kursen </a:t>
            </a:r>
            <a:r>
              <a:rPr lang="de-DE" sz="2200" b="1">
                <a:latin typeface="Arial" panose="020B0604020202020204" pitchFamily="34" charset="0"/>
                <a:cs typeface="Arial" panose="020B0604020202020204" pitchFamily="34" charset="0"/>
              </a:rPr>
              <a:t>im Ganztagsbereich</a:t>
            </a:r>
            <a:r>
              <a:rPr lang="de-DE" sz="2200">
                <a:latin typeface="Arial" panose="020B0604020202020204" pitchFamily="34" charset="0"/>
                <a:cs typeface="Arial" panose="020B0604020202020204" pitchFamily="34" charset="0"/>
              </a:rPr>
              <a:t> teil:</a:t>
            </a:r>
          </a:p>
          <a:p>
            <a:pPr marL="537210" lvl="1" indent="0">
              <a:buNone/>
            </a:pPr>
            <a:endParaRPr lang="de-DE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Einführung EDV/Internet</a:t>
            </a:r>
          </a:p>
          <a:p>
            <a:pPr marL="877824" lvl="2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					bis Ende Klasse 6</a:t>
            </a:r>
          </a:p>
          <a:p>
            <a:pPr lvl="2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Tastschreiben</a:t>
            </a:r>
          </a:p>
          <a:p>
            <a:pPr lvl="2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endParaRPr lang="de-D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Word/Powerpoint			bis Ende Klasse 8</a:t>
            </a:r>
          </a:p>
          <a:p>
            <a:pPr lvl="2">
              <a:buFont typeface="Arial" panose="020B0604020202020204" pitchFamily="34" charset="0"/>
              <a:buChar char="•"/>
            </a:pPr>
            <a:endParaRPr lang="de-DE" sz="2200"/>
          </a:p>
        </p:txBody>
      </p:sp>
      <p:sp>
        <p:nvSpPr>
          <p:cNvPr id="4" name="Geschweifte Klammer rechts 3"/>
          <p:cNvSpPr/>
          <p:nvPr/>
        </p:nvSpPr>
        <p:spPr>
          <a:xfrm>
            <a:off x="5076056" y="4005064"/>
            <a:ext cx="360040" cy="9744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eschweifte Klammer rechts 4"/>
          <p:cNvSpPr/>
          <p:nvPr/>
        </p:nvSpPr>
        <p:spPr>
          <a:xfrm>
            <a:off x="5098610" y="5301498"/>
            <a:ext cx="216024" cy="3960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9128">
            <a:off x="7684429" y="5609656"/>
            <a:ext cx="1110846" cy="101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872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– Angebote im Ganztagsbereich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10 auf einen Streich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Bei BvL innerhalb kurzer Zeit in zehn verschiedene Aus- bildungsberufe hineinschnuppern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Industriemechaniker, Fachkraft für Metalltechnik, Mechatroniker, Elektroniker für Betriebstechnik, Elektroniker für Energie- und Gebäudetechnik, Fachkraft für Lagerlogistik, Verfahrensmechaniker für Beschichtungstechnik, Industriekaufmann, Technischer Produktdesigner, Kaufmann für Marketingkommunikation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mittwochs von 14 Uhr bis 15.30 Uhr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de-DE" sz="40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43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– Angebote im Ganztagsbereich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Konstruieren mit Hilfe von CAD </a:t>
            </a:r>
          </a:p>
          <a:p>
            <a:pPr marL="82296" indent="0">
              <a:buNone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CAD-Schnupperkurses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mit Programm Inventor konstruieren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Baugruppen entwerfen.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Ort: Firma Paus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mittwochs von 14 Uhr bis 15.30 Uhr</a:t>
            </a:r>
          </a:p>
        </p:txBody>
      </p:sp>
    </p:spTree>
    <p:extLst>
      <p:ext uri="{BB962C8B-B14F-4D97-AF65-F5344CB8AC3E}">
        <p14:creationId xmlns:p14="http://schemas.microsoft.com/office/powerpoint/2010/main" val="407289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268760"/>
          </a:xfrm>
        </p:spPr>
        <p:txBody>
          <a:bodyPr>
            <a:normAutofit/>
          </a:bodyPr>
          <a:lstStyle/>
          <a:p>
            <a:pPr algn="ctr"/>
            <a:r>
              <a:rPr lang="de-DE" sz="3800"/>
              <a:t>Berufsorientierende Maßnahmen </a:t>
            </a:r>
            <a:br>
              <a:rPr lang="de-DE" sz="3800"/>
            </a:br>
            <a:r>
              <a:rPr lang="de-DE" sz="3800"/>
              <a:t>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28800"/>
            <a:ext cx="7920880" cy="482600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de-DE" sz="3000" u="sng" dirty="0">
                <a:latin typeface="Arial" panose="020B0604020202020204" pitchFamily="34" charset="0"/>
                <a:cs typeface="Arial" panose="020B0604020202020204" pitchFamily="34" charset="0"/>
              </a:rPr>
              <a:t>Kompetenzfeststellungsverfahren – Profil AC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Verfahren zur Ermittlung der überfachlichen und auch fachlichen Kompetenzen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Ermittlung von persönlichen Stärken und Entwicklungs-potenzialen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alle Schüler erledigen </a:t>
            </a:r>
          </a:p>
          <a:p>
            <a:pPr lvl="2"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2100" b="1" dirty="0">
                <a:latin typeface="Arial" panose="020B0604020202020204" pitchFamily="34" charset="0"/>
                <a:cs typeface="Arial" panose="020B0604020202020204" pitchFamily="34" charset="0"/>
              </a:rPr>
              <a:t>je zwei Einzelaufgaben </a:t>
            </a: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Kompetenzen, die beobachtet werden: z.B. Arbeitsgenauigkeit, Arbeitstempo, Durchhaltevermögen</a:t>
            </a: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2"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2100" b="1" dirty="0">
                <a:latin typeface="Arial" panose="020B0604020202020204" pitchFamily="34" charset="0"/>
                <a:cs typeface="Arial" panose="020B0604020202020204" pitchFamily="34" charset="0"/>
              </a:rPr>
              <a:t>zwei Aufgaben in kleinen Gruppen </a:t>
            </a: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(Kompetenzen, die beobachtet werden: z.B. Teamfähigkeit, Kommunikationsfähigkeit, Präsentationsfähigkeit)</a:t>
            </a:r>
          </a:p>
          <a:p>
            <a:pPr lvl="2"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de-DE" sz="2100" b="1" dirty="0">
                <a:latin typeface="Arial" panose="020B0604020202020204" pitchFamily="34" charset="0"/>
                <a:cs typeface="Arial" panose="020B0604020202020204" pitchFamily="34" charset="0"/>
              </a:rPr>
              <a:t>computergestützte Tests </a:t>
            </a: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Überprüfung von eigenen Interessen, Konzentrationsfähigkeit)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de-DE" sz="1200" dirty="0"/>
          </a:p>
          <a:p>
            <a:pPr lvl="8">
              <a:buFont typeface="Arial" panose="020B0604020202020204" pitchFamily="34" charset="0"/>
              <a:buChar char="•"/>
            </a:pPr>
            <a:r>
              <a:rPr lang="de-DE" sz="800" dirty="0"/>
              <a:t>                                                                                                                                                              	</a:t>
            </a:r>
            <a:r>
              <a:rPr lang="de-DE" sz="1300" dirty="0"/>
              <a:t>weiter auf der 						nächsten Folie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6372200" y="5949281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92696"/>
            <a:ext cx="928844" cy="876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68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1366"/>
            <a:ext cx="7776864" cy="1399032"/>
          </a:xfrm>
        </p:spPr>
        <p:txBody>
          <a:bodyPr>
            <a:normAutofit/>
          </a:bodyPr>
          <a:lstStyle/>
          <a:p>
            <a:pPr algn="ctr"/>
            <a:r>
              <a:rPr lang="de-DE" sz="3800"/>
              <a:t>Berufsorientierende Maßnahmen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574758"/>
            <a:ext cx="7776864" cy="4878577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Kompetenzfeststellungsverfahren – Profil AC</a:t>
            </a:r>
          </a:p>
          <a:p>
            <a:pPr marL="690372" lvl="2" indent="-342900">
              <a:spcBef>
                <a:spcPts val="12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Durchführung in vier Unterrichtsstunden pro Klasse (Januar 2026)</a:t>
            </a:r>
          </a:p>
          <a:p>
            <a:pPr marL="690372" lvl="2" indent="-342900">
              <a:spcBef>
                <a:spcPts val="12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Beispielaufgaben:</a:t>
            </a:r>
          </a:p>
          <a:p>
            <a:pPr marL="898398" lvl="3" indent="-285750">
              <a:spcBef>
                <a:spcPts val="1200"/>
              </a:spcBef>
              <a:buClrTx/>
              <a:buSzPct val="80000"/>
              <a:buFont typeface="Wingdings" panose="05000000000000000000" pitchFamily="2" charset="2"/>
              <a:buChar char="v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Bilderhalter aus Draht herstellen (Einzelarbeit)</a:t>
            </a:r>
          </a:p>
          <a:p>
            <a:pPr marL="612648" lvl="3" indent="0">
              <a:spcBef>
                <a:spcPts val="1200"/>
              </a:spcBef>
              <a:buClrTx/>
              <a:buSzPct val="80000"/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648" lvl="3" indent="0">
              <a:spcBef>
                <a:spcPts val="1200"/>
              </a:spcBef>
              <a:buClrTx/>
              <a:buSzPct val="80000"/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648" lvl="3" indent="0">
              <a:spcBef>
                <a:spcPts val="1200"/>
              </a:spcBef>
              <a:buClrTx/>
              <a:buSzPct val="80000"/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648" lvl="3" indent="0">
              <a:spcBef>
                <a:spcPts val="1200"/>
              </a:spcBef>
              <a:buClrTx/>
              <a:buSzPct val="80000"/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8398" lvl="3" indent="-285750">
              <a:spcBef>
                <a:spcPts val="1200"/>
              </a:spcBef>
              <a:buClrTx/>
              <a:buSzPct val="80000"/>
              <a:buFont typeface="Wingdings" panose="05000000000000000000" pitchFamily="2" charset="2"/>
              <a:buChar char="v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Zettelbox aus Papier herstellen (Einzelarbeit)		</a:t>
            </a:r>
          </a:p>
          <a:p>
            <a:pPr marL="898398" lvl="3" indent="-285750">
              <a:spcBef>
                <a:spcPts val="1200"/>
              </a:spcBef>
              <a:buClrTx/>
              <a:buSzPct val="80000"/>
              <a:buFont typeface="Wingdings" panose="05000000000000000000" pitchFamily="2" charset="2"/>
              <a:buChar char="v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 neue Erfindung präsentieren (Gruppenarbeit)</a:t>
            </a:r>
          </a:p>
          <a:p>
            <a:pPr marL="898398" lvl="3" indent="-285750">
              <a:spcBef>
                <a:spcPts val="1200"/>
              </a:spcBef>
              <a:buClrTx/>
              <a:buSzPct val="80000"/>
              <a:buFont typeface="Wingdings" panose="05000000000000000000" pitchFamily="2" charset="2"/>
              <a:buChar char="v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einen Beruf präsentieren (Gruppenarbeit)</a:t>
            </a:r>
          </a:p>
          <a:p>
            <a:pPr marL="347472" lvl="2" indent="0">
              <a:buSzPct val="80000"/>
              <a:buNone/>
            </a:pPr>
            <a:endParaRPr lang="de-DE" dirty="0"/>
          </a:p>
          <a:p>
            <a:endParaRPr lang="de-DE" sz="2800" u="sng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645024"/>
            <a:ext cx="2297074" cy="136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Berufsorientierende Maßnahmen </a:t>
            </a:r>
            <a:br>
              <a:rPr lang="de-DE" sz="3800" dirty="0"/>
            </a:br>
            <a:r>
              <a:rPr lang="de-DE" sz="3800" dirty="0"/>
              <a:t>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Betriebsbesichtigung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findet in der Regel im 2. HJ statt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Ankopplung an den Wirtschaftsunterricht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Ziel: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Kennen lernen von betrieblichen Grundfunktionen und Ausbildungsmöglichkeiten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häufig Besichtigung unserer Kooperationsfirmen Paus und BvL in Emsbüren oder anderer Firmen vor Ort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797152"/>
            <a:ext cx="4752528" cy="184573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732240" y="5157192"/>
            <a:ext cx="1984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Bild aus dem Schuljahr 2017/2018:</a:t>
            </a:r>
          </a:p>
          <a:p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Betriebsbesichtigung bei Hölscher und Leuschner</a:t>
            </a:r>
          </a:p>
        </p:txBody>
      </p:sp>
    </p:spTree>
    <p:extLst>
      <p:ext uri="{BB962C8B-B14F-4D97-AF65-F5344CB8AC3E}">
        <p14:creationId xmlns:p14="http://schemas.microsoft.com/office/powerpoint/2010/main" val="18966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600888" cy="5149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3300" u="sng" dirty="0">
                <a:latin typeface="Arial" pitchFamily="34" charset="0"/>
                <a:cs typeface="Arial" pitchFamily="34" charset="0"/>
              </a:rPr>
              <a:t>Allgemeine Informationen zur Profilwahl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seit 2011/2012 werden Profile (Schwerpunkte) im Wahlpflichtbereich der Jahrgangsstufe 9 und 10 angeboten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individuelle Schwerpunkte:</a:t>
            </a:r>
          </a:p>
          <a:p>
            <a:pPr lvl="1">
              <a:spcBef>
                <a:spcPts val="10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Fremdsprachen (Französisch ab Kl. 6)	</a:t>
            </a:r>
            <a:r>
              <a:rPr lang="de-DE" sz="2200" i="1" dirty="0">
                <a:latin typeface="Arial" pitchFamily="34" charset="0"/>
                <a:cs typeface="Arial" pitchFamily="34" charset="0"/>
              </a:rPr>
              <a:t>vierstündig</a:t>
            </a:r>
          </a:p>
          <a:p>
            <a:pPr lvl="1">
              <a:spcBef>
                <a:spcPts val="10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Technik (Kl. 9 und 10)			</a:t>
            </a:r>
            <a:r>
              <a:rPr lang="de-DE" sz="2200" i="1" dirty="0">
                <a:latin typeface="Arial" pitchFamily="34" charset="0"/>
                <a:cs typeface="Arial" pitchFamily="34" charset="0"/>
              </a:rPr>
              <a:t>zweistündig +</a:t>
            </a:r>
          </a:p>
          <a:p>
            <a:pPr lvl="1">
              <a:spcBef>
                <a:spcPts val="10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Gesundheit und Soziales (Kl. 9 und 10)	</a:t>
            </a:r>
            <a:r>
              <a:rPr lang="de-DE" sz="2200" i="1" dirty="0">
                <a:latin typeface="Arial" pitchFamily="34" charset="0"/>
                <a:cs typeface="Arial" pitchFamily="34" charset="0"/>
              </a:rPr>
              <a:t>zusätzlich WPK </a:t>
            </a:r>
            <a:endParaRPr lang="de-DE" sz="22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000"/>
              </a:spcBef>
              <a:buClrTx/>
              <a:buFont typeface="Wingdings" pitchFamily="2" charset="2"/>
              <a:buChar char="§"/>
            </a:pPr>
            <a:r>
              <a:rPr lang="de-DE" sz="2200" dirty="0">
                <a:latin typeface="Arial" pitchFamily="34" charset="0"/>
                <a:cs typeface="Arial" pitchFamily="34" charset="0"/>
              </a:rPr>
              <a:t>Wirtschaft (Kl. 9 und 10) → wird zur Zeit nicht an der LRE als Profil angeboten, nur als Unterrichtsfach in den Klassen 8-10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Wahl für zwei Jahre, Wechsel nur in Ausnahmefällen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Wahl findet am Ende der Klasse 8 statt</a:t>
            </a:r>
          </a:p>
        </p:txBody>
      </p:sp>
      <p:sp>
        <p:nvSpPr>
          <p:cNvPr id="4" name="Geschweifte Klammer rechts 3"/>
          <p:cNvSpPr/>
          <p:nvPr/>
        </p:nvSpPr>
        <p:spPr>
          <a:xfrm>
            <a:off x="6516216" y="3501008"/>
            <a:ext cx="504056" cy="36004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eschweifte Klammer rechts 4"/>
          <p:cNvSpPr/>
          <p:nvPr/>
        </p:nvSpPr>
        <p:spPr>
          <a:xfrm>
            <a:off x="6516216" y="3933056"/>
            <a:ext cx="504056" cy="72008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pPr algn="ctr"/>
            <a:r>
              <a:rPr lang="de-DE" sz="4400" dirty="0"/>
              <a:t>Profilwahl in der Klasse 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1340768"/>
            <a:ext cx="7498080" cy="4800600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3000" u="sng" dirty="0">
                <a:latin typeface="Arial" pitchFamily="34" charset="0"/>
                <a:cs typeface="Arial" pitchFamily="34" charset="0"/>
              </a:rPr>
              <a:t>Profil Französisch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findet ab Klasse 6 statt und deckt die Zweitsprache am Gymnasium ab (5 Jahre)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ohne fünfjährige zweite Fremdsprache an der RS → drei Jahre zweite Fremdsprache am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Gym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(vierstündig)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Leistungen sind versetzungsrelevant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mangelnde Leistungen im Fach Französisch müssen durch vierstündiges Fach ausgeglichen werden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Französisch zählt beim erweiterten Sek. I-Abschluss zu den Nebenfächern</a:t>
            </a:r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4" name="Grafik 3" descr="eiffel-tower-303341_128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908720"/>
            <a:ext cx="1440160" cy="108912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-9939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de-DE" sz="3800" dirty="0"/>
              <a:t>Profilwahl in der Klasse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956376" cy="5112568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1200"/>
              </a:spcBef>
              <a:buNone/>
            </a:pPr>
            <a:r>
              <a:rPr lang="de-DE" sz="11200" u="sng" dirty="0">
                <a:latin typeface="Arial" pitchFamily="34" charset="0"/>
                <a:cs typeface="Arial" pitchFamily="34" charset="0"/>
              </a:rPr>
              <a:t>Profil Französisch – Inhalte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Kenntnis und Beherrschen der franz. Sprache </a:t>
            </a:r>
            <a:r>
              <a:rPr lang="de-DE" sz="8400">
                <a:latin typeface="Arial" pitchFamily="34" charset="0"/>
                <a:cs typeface="Arial" pitchFamily="34" charset="0"/>
              </a:rPr>
              <a:t>und ihrer </a:t>
            </a:r>
            <a:r>
              <a:rPr lang="de-DE" sz="8400" dirty="0">
                <a:latin typeface="Arial" pitchFamily="34" charset="0"/>
                <a:cs typeface="Arial" pitchFamily="34" charset="0"/>
              </a:rPr>
              <a:t>Regeln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Erwerb landeskundlichen Wissens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Kennenlernen der Denk-, Lebens-, und Arbeitsweise unserer Nachbarn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Kennenlernen entsprechender Berufsbilder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Austausch und Sammeln persönlicher Erfahrungen außerhalb der Schule, z. B. mit franz</a:t>
            </a:r>
            <a:r>
              <a:rPr lang="de-DE" sz="8400">
                <a:latin typeface="Arial" pitchFamily="34" charset="0"/>
                <a:cs typeface="Arial" pitchFamily="34" charset="0"/>
              </a:rPr>
              <a:t>. Austauschpartnern, E-Mail-Kontakten</a:t>
            </a:r>
            <a:endParaRPr lang="de-DE" sz="8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Ende der </a:t>
            </a:r>
            <a:r>
              <a:rPr lang="de-DE" sz="8400">
                <a:latin typeface="Arial" pitchFamily="34" charset="0"/>
                <a:cs typeface="Arial" pitchFamily="34" charset="0"/>
              </a:rPr>
              <a:t>Klasse 8 → </a:t>
            </a:r>
            <a:r>
              <a:rPr lang="de-DE" sz="8400" dirty="0">
                <a:latin typeface="Arial" pitchFamily="34" charset="0"/>
                <a:cs typeface="Arial" pitchFamily="34" charset="0"/>
              </a:rPr>
              <a:t>Niveau A1 Grundkenntnisse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Ende der Klasse 9 → Niveau A2 Erweiterte Grundkenntnisse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>
                <a:latin typeface="Arial" pitchFamily="34" charset="0"/>
                <a:cs typeface="Arial" pitchFamily="34" charset="0"/>
              </a:rPr>
              <a:t>Ende der Klasse 10 → Niveau B1 Schwelle zum unabhängigen Sprachgebrauch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8400" dirty="0" err="1">
                <a:latin typeface="Arial" pitchFamily="34" charset="0"/>
                <a:cs typeface="Arial" pitchFamily="34" charset="0"/>
              </a:rPr>
              <a:t>Delf</a:t>
            </a:r>
            <a:r>
              <a:rPr lang="de-DE" sz="8400" dirty="0">
                <a:latin typeface="Arial" pitchFamily="34" charset="0"/>
                <a:cs typeface="Arial" pitchFamily="34" charset="0"/>
              </a:rPr>
              <a:t>-Prüfung möglich (international anerkanntes Zertifikat)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de-DE" sz="8000" dirty="0"/>
          </a:p>
        </p:txBody>
      </p:sp>
      <p:pic>
        <p:nvPicPr>
          <p:cNvPr id="4" name="Grafik 3" descr="eiffel-tower-303341_128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4222" y="692696"/>
            <a:ext cx="1428258" cy="10801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Benutzerdefiniert 15">
      <a:dk1>
        <a:srgbClr val="000000"/>
      </a:dk1>
      <a:lt1>
        <a:sysClr val="window" lastClr="FFFFFF"/>
      </a:lt1>
      <a:dk2>
        <a:srgbClr val="002060"/>
      </a:dk2>
      <a:lt2>
        <a:srgbClr val="97BAFF"/>
      </a:lt2>
      <a:accent1>
        <a:srgbClr val="002060"/>
      </a:accent1>
      <a:accent2>
        <a:srgbClr val="FFFF00"/>
      </a:accent2>
      <a:accent3>
        <a:srgbClr val="FF0000"/>
      </a:accent3>
      <a:accent4>
        <a:srgbClr val="002060"/>
      </a:accent4>
      <a:accent5>
        <a:srgbClr val="FFFF00"/>
      </a:accent5>
      <a:accent6>
        <a:srgbClr val="FF0000"/>
      </a:accent6>
      <a:hlink>
        <a:srgbClr val="002060"/>
      </a:hlink>
      <a:folHlink>
        <a:srgbClr val="FF0000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1799</Words>
  <Application>Microsoft Office PowerPoint</Application>
  <PresentationFormat>Bildschirmpräsentation (4:3)</PresentationFormat>
  <Paragraphs>260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Arial</vt:lpstr>
      <vt:lpstr>Gill Sans MT</vt:lpstr>
      <vt:lpstr>Verdana</vt:lpstr>
      <vt:lpstr>Wingdings</vt:lpstr>
      <vt:lpstr>Wingdings 2</vt:lpstr>
      <vt:lpstr>Nyad</vt:lpstr>
      <vt:lpstr>Berufsorientierung an der  Liudger-Realschule Emsbüren</vt:lpstr>
      <vt:lpstr>Berufsorientierende Maßnahmen in den Klassen 5-7</vt:lpstr>
      <vt:lpstr>Berufsorientierende Maßnahmen in den Klassen 5-8</vt:lpstr>
      <vt:lpstr>Berufsorientierende Maßnahmen  in der Klasse 8</vt:lpstr>
      <vt:lpstr>Berufsorientierende Maßnahmen in der Klasse 8</vt:lpstr>
      <vt:lpstr>Berufsorientierende Maßnahmen  in der Klasse 8</vt:lpstr>
      <vt:lpstr>Profilwahl in der Klasse 8</vt:lpstr>
      <vt:lpstr>Profilwahl in der Klasse 8</vt:lpstr>
      <vt:lpstr>Profilwahl in der Klasse 8</vt:lpstr>
      <vt:lpstr>Profilwahl in der Klasse 8</vt:lpstr>
      <vt:lpstr>Profilwahl in der Klasse 8</vt:lpstr>
      <vt:lpstr>Profilwahl in der Klasse 8</vt:lpstr>
      <vt:lpstr>Profilwahl in der Klasse 8</vt:lpstr>
      <vt:lpstr>Profilwahl in der Klasse 8</vt:lpstr>
      <vt:lpstr>Berufsorientierende Maßnahmen  in den Klassen 8, 9 und 10</vt:lpstr>
      <vt:lpstr>Berufsorientierende Maßnahmen  in der Klasse 8</vt:lpstr>
      <vt:lpstr>Berufsorientierende Maßnahmen  in der Klasse 9</vt:lpstr>
      <vt:lpstr>Berufsorientierende Maßnahmen  in der Klasse 9</vt:lpstr>
      <vt:lpstr>Berufsorientierende Maßnahmen  in der Klasse 9</vt:lpstr>
      <vt:lpstr>Berufsorientierende Maßnahmen  in der Klasse 9</vt:lpstr>
      <vt:lpstr>Berufsorientierende Maßnahmen  in der Klasse 9</vt:lpstr>
      <vt:lpstr>Berufsorientierende Maßnahmen  in den Klassen 9 und 10</vt:lpstr>
      <vt:lpstr>Berufsorientierende Maßnahmen  in den Klassen 9 und 10</vt:lpstr>
      <vt:lpstr>Berufsorientierende Maßnahmen  in den Klassen 9 und 10</vt:lpstr>
      <vt:lpstr>Berufsorientierende Maßnahmen  in der Klasse 10</vt:lpstr>
      <vt:lpstr>Berufsorientierende Maßnahmen  in der Klasse 10</vt:lpstr>
      <vt:lpstr>Berufsorientierende Maßnahmen  in der Klasse 10</vt:lpstr>
      <vt:lpstr>Berufsorientierende Maßnahmen – Angebote im Ganztagsbereich</vt:lpstr>
      <vt:lpstr>Berufsorientierende Maßnahmen – Angebote im Ganztagsbereich</vt:lpstr>
      <vt:lpstr>Berufsorientierende Maßnahmen – Angebote im Ganztagsbereich</vt:lpstr>
      <vt:lpstr>Berufsorientierende Maßnahmen – Angebote im Ganztagsbereich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Berufsorientierung an der Liudger-Realschule Emsbüren</dc:title>
  <dc:creator>Ulli Kottmann</dc:creator>
  <cp:lastModifiedBy>Ulrike</cp:lastModifiedBy>
  <cp:revision>76</cp:revision>
  <dcterms:created xsi:type="dcterms:W3CDTF">2018-08-06T15:59:51Z</dcterms:created>
  <dcterms:modified xsi:type="dcterms:W3CDTF">2025-08-15T14:27:02Z</dcterms:modified>
</cp:coreProperties>
</file>